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9373-ABB3-424E-957E-EE104369098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7A65-6CF0-435F-88CF-FCCA9616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24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9373-ABB3-424E-957E-EE104369098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7A65-6CF0-435F-88CF-FCCA9616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08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9373-ABB3-424E-957E-EE104369098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7A65-6CF0-435F-88CF-FCCA9616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28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9373-ABB3-424E-957E-EE104369098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7A65-6CF0-435F-88CF-FCCA9616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680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9373-ABB3-424E-957E-EE104369098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7A65-6CF0-435F-88CF-FCCA9616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2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9373-ABB3-424E-957E-EE104369098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7A65-6CF0-435F-88CF-FCCA9616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5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9373-ABB3-424E-957E-EE104369098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7A65-6CF0-435F-88CF-FCCA9616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73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9373-ABB3-424E-957E-EE104369098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7A65-6CF0-435F-88CF-FCCA9616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1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9373-ABB3-424E-957E-EE104369098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7A65-6CF0-435F-88CF-FCCA9616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5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9373-ABB3-424E-957E-EE104369098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7A65-6CF0-435F-88CF-FCCA9616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535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9373-ABB3-424E-957E-EE104369098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7A65-6CF0-435F-88CF-FCCA9616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6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79373-ABB3-424E-957E-EE104369098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37A65-6CF0-435F-88CF-FCCA9616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170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tencil" pitchFamily="82" charset="0"/>
              </a:rPr>
              <a:t>SENTENCE AND ITS PARTS</a:t>
            </a:r>
            <a:endParaRPr lang="en-US" dirty="0">
              <a:latin typeface="Stencil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Miss Clara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Ofosua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Frempong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ABETICOE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3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Stencil" pitchFamily="82" charset="0"/>
              </a:rPr>
              <a:t>Adj</a:t>
            </a:r>
            <a:r>
              <a:rPr lang="en-US" dirty="0" smtClean="0">
                <a:latin typeface="Stencil" pitchFamily="82" charset="0"/>
              </a:rPr>
              <a:t> phrase CON’T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example: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She has </a:t>
            </a:r>
            <a:r>
              <a:rPr lang="en-US" dirty="0" smtClean="0">
                <a:solidFill>
                  <a:srgbClr val="FF0000"/>
                </a:solidFill>
              </a:rPr>
              <a:t>extremely BEAUTIFUL </a:t>
            </a:r>
            <a:r>
              <a:rPr lang="en-US" i="1" dirty="0" smtClean="0"/>
              <a:t>eyes</a:t>
            </a:r>
            <a:r>
              <a:rPr lang="en-US" dirty="0" smtClean="0"/>
              <a:t>. ( Modifies EYES)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boy bought a </a:t>
            </a:r>
            <a:r>
              <a:rPr lang="en-US" dirty="0" smtClean="0">
                <a:solidFill>
                  <a:srgbClr val="FF0000"/>
                </a:solidFill>
              </a:rPr>
              <a:t>very EXPENSIVE </a:t>
            </a:r>
            <a:r>
              <a:rPr lang="en-US" i="1" dirty="0" smtClean="0"/>
              <a:t>shoes.</a:t>
            </a:r>
          </a:p>
          <a:p>
            <a:pPr marL="0" indent="0">
              <a:buNone/>
            </a:pPr>
            <a:r>
              <a:rPr lang="en-US" i="1" dirty="0" smtClean="0"/>
              <a:t> </a:t>
            </a:r>
            <a:r>
              <a:rPr lang="en-US" dirty="0" smtClean="0"/>
              <a:t>( Modifies </a:t>
            </a:r>
            <a:r>
              <a:rPr lang="en-US" i="1" dirty="0" smtClean="0"/>
              <a:t>SHOES)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5140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Stencil" pitchFamily="82" charset="0"/>
              </a:rPr>
              <a:t>Adj</a:t>
            </a:r>
            <a:r>
              <a:rPr lang="en-US" dirty="0" smtClean="0">
                <a:latin typeface="Stencil" pitchFamily="82" charset="0"/>
              </a:rPr>
              <a:t> phrase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Modification functions ( attributive or predicative)</a:t>
            </a:r>
          </a:p>
          <a:p>
            <a:pPr marL="0" indent="0">
              <a:buNone/>
            </a:pPr>
            <a:r>
              <a:rPr lang="en-US" dirty="0" smtClean="0"/>
              <a:t>For example: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fat</a:t>
            </a:r>
            <a:r>
              <a:rPr lang="en-US" dirty="0" smtClean="0"/>
              <a:t> girl is…(adjective)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 </a:t>
            </a:r>
            <a:r>
              <a:rPr lang="en-US" dirty="0" smtClean="0">
                <a:solidFill>
                  <a:srgbClr val="FF0000"/>
                </a:solidFill>
              </a:rPr>
              <a:t>tall beautiful </a:t>
            </a:r>
            <a:r>
              <a:rPr lang="en-US" dirty="0" smtClean="0"/>
              <a:t>house…(adj. phrase/attributive)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dog </a:t>
            </a:r>
            <a:r>
              <a:rPr lang="en-US" dirty="0" smtClean="0">
                <a:solidFill>
                  <a:srgbClr val="FF0000"/>
                </a:solidFill>
              </a:rPr>
              <a:t>that barks at night</a:t>
            </a:r>
            <a:r>
              <a:rPr lang="en-US" dirty="0" smtClean="0"/>
              <a:t>…( adjective phrase/ predicative)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63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Stencil" pitchFamily="82" charset="0"/>
              </a:rPr>
              <a:t>Adj</a:t>
            </a:r>
            <a:r>
              <a:rPr lang="en-US" dirty="0" smtClean="0">
                <a:latin typeface="Stencil" pitchFamily="82" charset="0"/>
              </a:rPr>
              <a:t> phrase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Functions as nominal (complement)</a:t>
            </a:r>
          </a:p>
          <a:p>
            <a:pPr marL="0" indent="0">
              <a:buNone/>
            </a:pPr>
            <a:r>
              <a:rPr lang="en-US" dirty="0" smtClean="0"/>
              <a:t>For example :</a:t>
            </a:r>
          </a:p>
          <a:p>
            <a:pPr marL="0" indent="0">
              <a:buNone/>
            </a:pPr>
            <a:r>
              <a:rPr lang="en-US" dirty="0" smtClean="0"/>
              <a:t>The nurse is </a:t>
            </a:r>
            <a:r>
              <a:rPr lang="en-US" dirty="0" smtClean="0">
                <a:solidFill>
                  <a:srgbClr val="FF0000"/>
                </a:solidFill>
              </a:rPr>
              <a:t>very beautiful. </a:t>
            </a:r>
            <a:r>
              <a:rPr lang="en-US" dirty="0" smtClean="0"/>
              <a:t>( nominal-complement)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01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tencil" pitchFamily="82" charset="0"/>
              </a:rPr>
              <a:t>Good night</a:t>
            </a:r>
            <a:endParaRPr lang="en-US" dirty="0">
              <a:latin typeface="Stencil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Stencil" pitchFamily="82" charset="0"/>
              </a:rPr>
              <a:t>Thank you!!!</a:t>
            </a:r>
          </a:p>
          <a:p>
            <a:pPr marL="0" indent="0" algn="just">
              <a:buNone/>
            </a:pPr>
            <a:r>
              <a:rPr lang="en-US" dirty="0" smtClean="0">
                <a:latin typeface="Stencil" pitchFamily="82" charset="0"/>
              </a:rPr>
              <a:t>12/03/2021</a:t>
            </a:r>
            <a:endParaRPr lang="en-US" dirty="0">
              <a:latin typeface="Stencil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04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tencil" pitchFamily="82" charset="0"/>
              </a:rPr>
              <a:t>WHAT IS A SENTENCE?</a:t>
            </a:r>
            <a:endParaRPr lang="en-US" dirty="0">
              <a:latin typeface="Stencil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n-US" dirty="0" smtClean="0"/>
              <a:t>Define the sentence as a grammatical unit.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As the highest grammatical unit, it has characteristics that makes its parts.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dirty="0" smtClean="0"/>
              <a:t>For example:</a:t>
            </a:r>
          </a:p>
          <a:p>
            <a:pPr marL="457200" lvl="1" indent="0" algn="just"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The student </a:t>
            </a:r>
            <a:r>
              <a:rPr lang="en-US" dirty="0" smtClean="0"/>
              <a:t>(NP) </a:t>
            </a:r>
            <a:r>
              <a:rPr lang="en-US" dirty="0" smtClean="0">
                <a:solidFill>
                  <a:srgbClr val="FF0000"/>
                </a:solidFill>
              </a:rPr>
              <a:t>was </a:t>
            </a:r>
            <a:r>
              <a:rPr lang="en-US" dirty="0" smtClean="0"/>
              <a:t>(VP) </a:t>
            </a:r>
            <a:r>
              <a:rPr lang="en-US" dirty="0" smtClean="0">
                <a:solidFill>
                  <a:srgbClr val="FF0000"/>
                </a:solidFill>
              </a:rPr>
              <a:t>quite nervous </a:t>
            </a:r>
            <a:r>
              <a:rPr lang="en-US" dirty="0" smtClean="0"/>
              <a:t>( ADJ P) </a:t>
            </a:r>
            <a:r>
              <a:rPr lang="en-US" dirty="0" smtClean="0">
                <a:solidFill>
                  <a:srgbClr val="FF0000"/>
                </a:solidFill>
              </a:rPr>
              <a:t>during the interview </a:t>
            </a:r>
            <a:r>
              <a:rPr lang="en-US" dirty="0" smtClean="0"/>
              <a:t>(PP)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The focus of this course is on the phrase.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9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tencil" pitchFamily="82" charset="0"/>
              </a:rPr>
              <a:t>What is a phrase?</a:t>
            </a:r>
            <a:endParaRPr lang="en-US" dirty="0">
              <a:latin typeface="Stencil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Define a phrase: groups of words that come together as a conceptual unit.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Types of Phrases:</a:t>
            </a:r>
          </a:p>
          <a:p>
            <a:pPr>
              <a:buFont typeface="Wingdings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Noun phrase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Verb phrase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Prepositional phrase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Adjective phrase/ Adjectival phrase etc. 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60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tencil" pitchFamily="82" charset="0"/>
                <a:cs typeface="Times New Roman" pitchFamily="18" charset="0"/>
              </a:rPr>
              <a:t>Prepositional Phrase</a:t>
            </a:r>
            <a:endParaRPr lang="en-US" dirty="0">
              <a:latin typeface="Stencil" pitchFamily="82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What is a preposition?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Preposition is a word the expresses a relationship between a noun/ a pronoun and another word in the sentence.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noun or pronoun is called the object of the preposition.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For example: </a:t>
            </a:r>
          </a:p>
          <a:p>
            <a:pPr marL="0" indent="0">
              <a:buNone/>
            </a:pPr>
            <a:r>
              <a:rPr lang="en-US" i="1" dirty="0" smtClean="0"/>
              <a:t>I bought the pen </a:t>
            </a:r>
            <a:r>
              <a:rPr lang="en-US" i="1" dirty="0" smtClean="0">
                <a:solidFill>
                  <a:srgbClr val="C00000"/>
                </a:solidFill>
              </a:rPr>
              <a:t>on</a:t>
            </a:r>
            <a:r>
              <a:rPr lang="en-US" i="1" dirty="0" smtClean="0"/>
              <a:t> the table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7809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tencil" pitchFamily="82" charset="0"/>
              </a:rPr>
              <a:t>Preposition </a:t>
            </a:r>
            <a:r>
              <a:rPr lang="en-US" dirty="0" err="1" smtClean="0">
                <a:latin typeface="Stencil" pitchFamily="82" charset="0"/>
              </a:rPr>
              <a:t>con’t</a:t>
            </a:r>
            <a:endParaRPr lang="en-US" dirty="0">
              <a:latin typeface="Stencil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preposition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table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object of the preposition) are related.</a:t>
            </a:r>
          </a:p>
          <a:p>
            <a:pPr>
              <a:buFont typeface="Wingdings" pitchFamily="2" charset="2"/>
              <a:buChar char="q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Therefore, the structure of the PP is,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Preposition + Noun (preposition object)+ any other modifiers constitute the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PREPOSITIONAL PHRASE ( HEADED BY A PREPOSITION)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92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tencil" pitchFamily="82" charset="0"/>
              </a:rPr>
              <a:t>PP CON’T ( FUNCTIONS)</a:t>
            </a:r>
            <a:endParaRPr lang="en-US" dirty="0">
              <a:latin typeface="Stencil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Prepositional phrases functions as: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Adjectives</a:t>
            </a:r>
          </a:p>
          <a:p>
            <a:pPr marL="0" indent="0">
              <a:buNone/>
            </a:pPr>
            <a:r>
              <a:rPr lang="en-US" dirty="0" smtClean="0"/>
              <a:t>For example:</a:t>
            </a:r>
          </a:p>
          <a:p>
            <a:pPr marL="0" indent="0">
              <a:buNone/>
            </a:pPr>
            <a:r>
              <a:rPr lang="en-US" dirty="0" smtClean="0"/>
              <a:t>I saw </a:t>
            </a:r>
            <a:r>
              <a:rPr lang="en-US" dirty="0" smtClean="0">
                <a:solidFill>
                  <a:srgbClr val="FF0000"/>
                </a:solidFill>
              </a:rPr>
              <a:t>the boy </a:t>
            </a:r>
            <a:r>
              <a:rPr lang="en-US" b="1" dirty="0" smtClean="0">
                <a:solidFill>
                  <a:srgbClr val="FF0000"/>
                </a:solidFill>
              </a:rPr>
              <a:t>with the blue shirt</a:t>
            </a: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b="1" i="1" dirty="0" smtClean="0">
                <a:solidFill>
                  <a:srgbClr val="92D050"/>
                </a:solidFill>
              </a:rPr>
              <a:t>With the blue shirt </a:t>
            </a:r>
            <a:r>
              <a:rPr lang="en-US" b="1" i="1" dirty="0" smtClean="0"/>
              <a:t>is the PP</a:t>
            </a:r>
          </a:p>
          <a:p>
            <a:pPr>
              <a:buFont typeface="Wingdings" pitchFamily="2" charset="2"/>
              <a:buChar char="§"/>
            </a:pPr>
            <a:r>
              <a:rPr lang="en-US" b="1" i="1" dirty="0" smtClean="0"/>
              <a:t>It is modifying the noun </a:t>
            </a:r>
            <a:r>
              <a:rPr lang="en-US" b="1" i="1" dirty="0" smtClean="0">
                <a:solidFill>
                  <a:srgbClr val="FF0000"/>
                </a:solidFill>
              </a:rPr>
              <a:t>the boy.</a:t>
            </a:r>
          </a:p>
          <a:p>
            <a:pPr>
              <a:buFont typeface="Wingdings" pitchFamily="2" charset="2"/>
              <a:buChar char="§"/>
            </a:pPr>
            <a:r>
              <a:rPr lang="en-US" b="1" i="1" dirty="0" smtClean="0"/>
              <a:t>Adjectives modifies nouns</a:t>
            </a:r>
          </a:p>
          <a:p>
            <a:pPr>
              <a:buFont typeface="Wingdings" pitchFamily="2" charset="2"/>
              <a:buChar char="§"/>
            </a:pPr>
            <a:r>
              <a:rPr lang="en-US" b="1" i="1" dirty="0" smtClean="0"/>
              <a:t>Hence, it functions as </a:t>
            </a:r>
            <a:r>
              <a:rPr lang="en-US" b="1" i="1" dirty="0" smtClean="0">
                <a:solidFill>
                  <a:srgbClr val="C00000"/>
                </a:solidFill>
              </a:rPr>
              <a:t>ADJECTIVE </a:t>
            </a:r>
            <a:r>
              <a:rPr lang="en-US" b="1" i="1" dirty="0" smtClean="0"/>
              <a:t>(post-modifying the noun </a:t>
            </a:r>
            <a:r>
              <a:rPr lang="en-US" b="1" i="1" dirty="0" smtClean="0">
                <a:solidFill>
                  <a:srgbClr val="FF0000"/>
                </a:solidFill>
              </a:rPr>
              <a:t>THE BOY</a:t>
            </a:r>
            <a:r>
              <a:rPr lang="en-US" b="1" i="1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20291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tencil" pitchFamily="82" charset="0"/>
              </a:rPr>
              <a:t>PP CON’T ( FUNCTIONS)</a:t>
            </a:r>
            <a:endParaRPr lang="en-US" dirty="0">
              <a:latin typeface="Stencil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Functions as Adverbs</a:t>
            </a:r>
          </a:p>
          <a:p>
            <a:pPr marL="0" indent="0">
              <a:buNone/>
            </a:pPr>
            <a:r>
              <a:rPr lang="en-US" dirty="0" smtClean="0"/>
              <a:t>For example:</a:t>
            </a:r>
          </a:p>
          <a:p>
            <a:pPr>
              <a:buFont typeface="Wingdings" pitchFamily="2" charset="2"/>
              <a:buChar char="§"/>
            </a:pPr>
            <a:r>
              <a:rPr lang="en-US" i="1" dirty="0" smtClean="0">
                <a:solidFill>
                  <a:srgbClr val="FF0000"/>
                </a:solidFill>
              </a:rPr>
              <a:t>In</a:t>
            </a:r>
            <a:r>
              <a:rPr lang="en-US" dirty="0" smtClean="0">
                <a:solidFill>
                  <a:srgbClr val="FF0000"/>
                </a:solidFill>
              </a:rPr>
              <a:t> the morning</a:t>
            </a:r>
            <a:r>
              <a:rPr lang="en-US" dirty="0" smtClean="0"/>
              <a:t>, the student misbehaved. (WHEN)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Akosua</a:t>
            </a:r>
            <a:r>
              <a:rPr lang="en-US" dirty="0" smtClean="0"/>
              <a:t> ate </a:t>
            </a:r>
            <a:r>
              <a:rPr lang="en-US" i="1" dirty="0" smtClean="0">
                <a:solidFill>
                  <a:srgbClr val="FF0000"/>
                </a:solidFill>
              </a:rPr>
              <a:t>at</a:t>
            </a:r>
            <a:r>
              <a:rPr lang="en-US" dirty="0" smtClean="0">
                <a:solidFill>
                  <a:srgbClr val="FF0000"/>
                </a:solidFill>
              </a:rPr>
              <a:t> the dining hall</a:t>
            </a:r>
            <a:r>
              <a:rPr lang="en-US" dirty="0" smtClean="0"/>
              <a:t>.( WHERE)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76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tencil" pitchFamily="82" charset="0"/>
              </a:rPr>
              <a:t>PP CON’T ( FUNCTIONS)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It functions as Nominal.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For example:</a:t>
            </a:r>
          </a:p>
          <a:p>
            <a:pPr>
              <a:buFont typeface="Wingdings" pitchFamily="2" charset="2"/>
              <a:buChar char="§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My love is </a:t>
            </a:r>
            <a:r>
              <a:rPr lang="en-US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next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me.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(complement)</a:t>
            </a:r>
          </a:p>
          <a:p>
            <a:pPr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 the bed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is the sick man. (subject)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4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tencil" pitchFamily="82" charset="0"/>
              </a:rPr>
              <a:t>Adjective phrase </a:t>
            </a:r>
            <a:endParaRPr lang="en-US" dirty="0">
              <a:latin typeface="Stencil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What is the difference between Adjective phrase and Adjectival phrase?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An Adjective phrase is group of words with an adjective functioning as the HEAD of the phrase.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Adjective phrase tells</a:t>
            </a:r>
            <a:r>
              <a:rPr lang="en-US" dirty="0"/>
              <a:t> </a:t>
            </a:r>
            <a:r>
              <a:rPr lang="en-US" dirty="0" smtClean="0"/>
              <a:t>( modifies) something about the noun or pronoun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STRUCTURE ( it follows the nouns they modify)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INTENSIFIERS + ADJECTIVE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58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479</Words>
  <Application>Microsoft Office PowerPoint</Application>
  <PresentationFormat>On-screen Show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SENTENCE AND ITS PARTS</vt:lpstr>
      <vt:lpstr>WHAT IS A SENTENCE?</vt:lpstr>
      <vt:lpstr>What is a phrase?</vt:lpstr>
      <vt:lpstr>Prepositional Phrase</vt:lpstr>
      <vt:lpstr>Preposition con’t</vt:lpstr>
      <vt:lpstr>PP CON’T ( FUNCTIONS)</vt:lpstr>
      <vt:lpstr>PP CON’T ( FUNCTIONS)</vt:lpstr>
      <vt:lpstr>PP CON’T ( FUNCTIONS)</vt:lpstr>
      <vt:lpstr>Adjective phrase </vt:lpstr>
      <vt:lpstr>Adj phrase CON’T </vt:lpstr>
      <vt:lpstr>Adj phrase FUNCTIONS</vt:lpstr>
      <vt:lpstr>Adj phrase FUNCTIONS</vt:lpstr>
      <vt:lpstr>Good night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SENTENCE AND ITS PARTS</dc:title>
  <dc:creator>clara</dc:creator>
  <cp:lastModifiedBy>clara</cp:lastModifiedBy>
  <cp:revision>10</cp:revision>
  <dcterms:created xsi:type="dcterms:W3CDTF">2021-03-12T12:13:44Z</dcterms:created>
  <dcterms:modified xsi:type="dcterms:W3CDTF">2021-03-12T13:53:18Z</dcterms:modified>
</cp:coreProperties>
</file>